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3" r:id="rId1"/>
    <p:sldMasterId id="2147483734" r:id="rId2"/>
    <p:sldMasterId id="2147483735" r:id="rId3"/>
    <p:sldMasterId id="2147483736" r:id="rId4"/>
    <p:sldMasterId id="2147483738" r:id="rId5"/>
  </p:sldMasterIdLst>
  <p:notesMasterIdLst>
    <p:notesMasterId r:id="rId22"/>
  </p:notesMasterIdLst>
  <p:sldIdLst>
    <p:sldId id="256" r:id="rId6"/>
    <p:sldId id="257" r:id="rId7"/>
    <p:sldId id="258" r:id="rId8"/>
    <p:sldId id="259" r:id="rId9"/>
    <p:sldId id="260" r:id="rId10"/>
    <p:sldId id="306" r:id="rId11"/>
    <p:sldId id="261" r:id="rId12"/>
    <p:sldId id="262" r:id="rId13"/>
    <p:sldId id="309" r:id="rId14"/>
    <p:sldId id="307" r:id="rId15"/>
    <p:sldId id="308" r:id="rId16"/>
    <p:sldId id="263" r:id="rId17"/>
    <p:sldId id="264" r:id="rId18"/>
    <p:sldId id="265" r:id="rId19"/>
    <p:sldId id="296" r:id="rId20"/>
    <p:sldId id="298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  <p:embeddedFont>
      <p:font typeface="Roboto Medium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8DDDD57-4484-4AAC-84D4-3C209E0F0921}">
  <a:tblStyle styleId="{B8DDDD57-4484-4AAC-84D4-3C209E0F092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165" autoAdjust="0"/>
  </p:normalViewPr>
  <p:slideViewPr>
    <p:cSldViewPr snapToGrid="0">
      <p:cViewPr varScale="1">
        <p:scale>
          <a:sx n="99" d="100"/>
          <a:sy n="99" d="100"/>
        </p:scale>
        <p:origin x="96" y="202"/>
      </p:cViewPr>
      <p:guideLst>
        <p:guide pos="5533"/>
        <p:guide pos="397"/>
        <p:guide orient="horz" pos="3240"/>
        <p:guide orient="horz"/>
        <p:guide orient="horz" pos="510"/>
        <p:guide pos="1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4.fntdata"/><Relationship Id="rId21" Type="http://schemas.openxmlformats.org/officeDocument/2006/relationships/slide" Target="slides/slide16.xml"/><Relationship Id="rId34" Type="http://schemas.openxmlformats.org/officeDocument/2006/relationships/font" Target="fonts/font12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30f7d84ce1d_0_1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30f7d84ce1d_0_1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0f7d84ce1d_0_19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30f7d84ce1d_0_19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1C87AE-6582-49E6-BF3A-C4AA5BC10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0815DB-366C-4361-8B74-74FE42070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9E11E4-8E3D-4C56-ADD6-4A7124279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EFDD5-0A75-4DF1-9AB3-28DCAD6A220D}" type="datetimeFigureOut">
              <a:rPr lang="ru-RU" smtClean="0"/>
              <a:t>15.02.2025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4FC9E9-8BC3-403A-A38A-7D7C4AA5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2FBB82-C4C2-4CDB-BFFA-24F592D25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3F2F1-509F-422F-895C-F0125C291D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59379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{B8DDDD57-4484-4AAC-84D4-3C209E0F0921}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{B8DDDD57-4484-4AAC-84D4-3C209E0F0921}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177" name="Google Shape;177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0" name="Google Shape;180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83" name="Google Shape;18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184" name="Google Shape;18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185" name="Google Shape;18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186" name="Google Shape;18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187" name="Google Shape;187;p4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4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4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4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4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4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4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4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197" name="Google Shape;197;p5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{B8DDDD57-4484-4AAC-84D4-3C209E0F0921}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204" name="Google Shape;204;p5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{B8DDDD57-4484-4AAC-84D4-3C209E0F0921}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7" name="Google Shape;207;p5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5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5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5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1" name="Google Shape;211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5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5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5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5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220" name="Google Shape;220;p5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221" name="Google Shape;221;p5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78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7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5" name="Google Shape;315;p78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9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8" name="Google Shape;318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8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8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8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324" name="Google Shape;324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27" name="Google Shape;327;p82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82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82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330" name="Google Shape;330;p82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1" name="Google Shape;331;p82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34" name="Google Shape;334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8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8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84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84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8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85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3" name="Google Shape;343;p85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44" name="Google Shape;344;p8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345" name="Google Shape;345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8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8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88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88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9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90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90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90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9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91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91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91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47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image" Target="../media/image12.jpg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739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3" name="Google Shape;173;p4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4" name="Google Shape;174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6" r:id="rId6"/>
    <p:sldLayoutId id="2147483697" r:id="rId7"/>
    <p:sldLayoutId id="2147483698" r:id="rId8"/>
    <p:sldLayoutId id="214748369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7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0" name="Google Shape;310;p7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1" name="Google Shape;311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1" r:id="rId12"/>
    <p:sldLayoutId id="214748373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5" y="553500"/>
            <a:ext cx="4161600" cy="41550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433125" y="1890725"/>
            <a:ext cx="75843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Проектирование модели сети с использованием </a:t>
            </a:r>
            <a:r>
              <a:rPr lang="ru-RU" sz="24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dual</a:t>
            </a:r>
            <a:r>
              <a:rPr lang="ru-RU" sz="2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-стека протоколов IPv4/v6</a:t>
            </a:r>
            <a:endParaRPr sz="1800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92"/>
          <p:cNvSpPr txBox="1"/>
          <p:nvPr/>
        </p:nvSpPr>
        <p:spPr>
          <a:xfrm>
            <a:off x="572150" y="553500"/>
            <a:ext cx="4341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Network Engineer. Basic</a:t>
            </a:r>
            <a:endParaRPr sz="1500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8125" y="2113144"/>
            <a:ext cx="1787901" cy="284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FAE656-DE9F-42F3-9174-CFB2E79AF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43" y="100800"/>
            <a:ext cx="8844807" cy="511200"/>
          </a:xfrm>
        </p:spPr>
        <p:txBody>
          <a:bodyPr/>
          <a:lstStyle/>
          <a:p>
            <a:r>
              <a:rPr lang="ru-RU" dirty="0"/>
              <a:t>Таблица адресации</a:t>
            </a: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0699C300-6903-45F4-B26E-18257517AC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176595"/>
              </p:ext>
            </p:extLst>
          </p:nvPr>
        </p:nvGraphicFramePr>
        <p:xfrm>
          <a:off x="176343" y="864394"/>
          <a:ext cx="8844808" cy="4414986"/>
        </p:xfrm>
        <a:graphic>
          <a:graphicData uri="http://schemas.openxmlformats.org/drawingml/2006/table">
            <a:tbl>
              <a:tblPr firstRow="1" firstCol="1" bandRow="1">
                <a:tableStyleId>{B8DDDD57-4484-4AAC-84D4-3C209E0F0921}</a:tableStyleId>
              </a:tblPr>
              <a:tblGrid>
                <a:gridCol w="2078030">
                  <a:extLst>
                    <a:ext uri="{9D8B030D-6E8A-4147-A177-3AD203B41FA5}">
                      <a16:colId xmlns:a16="http://schemas.microsoft.com/office/drawing/2014/main" val="1761456058"/>
                    </a:ext>
                  </a:extLst>
                </a:gridCol>
                <a:gridCol w="2078030">
                  <a:extLst>
                    <a:ext uri="{9D8B030D-6E8A-4147-A177-3AD203B41FA5}">
                      <a16:colId xmlns:a16="http://schemas.microsoft.com/office/drawing/2014/main" val="905534443"/>
                    </a:ext>
                  </a:extLst>
                </a:gridCol>
                <a:gridCol w="2078030">
                  <a:extLst>
                    <a:ext uri="{9D8B030D-6E8A-4147-A177-3AD203B41FA5}">
                      <a16:colId xmlns:a16="http://schemas.microsoft.com/office/drawing/2014/main" val="2341247340"/>
                    </a:ext>
                  </a:extLst>
                </a:gridCol>
                <a:gridCol w="1387190">
                  <a:extLst>
                    <a:ext uri="{9D8B030D-6E8A-4147-A177-3AD203B41FA5}">
                      <a16:colId xmlns:a16="http://schemas.microsoft.com/office/drawing/2014/main" val="842918122"/>
                    </a:ext>
                  </a:extLst>
                </a:gridCol>
                <a:gridCol w="1223528">
                  <a:extLst>
                    <a:ext uri="{9D8B030D-6E8A-4147-A177-3AD203B41FA5}">
                      <a16:colId xmlns:a16="http://schemas.microsoft.com/office/drawing/2014/main" val="3483713464"/>
                    </a:ext>
                  </a:extLst>
                </a:gridCol>
              </a:tblGrid>
              <a:tr h="18416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b="1">
                          <a:effectLst/>
                        </a:rPr>
                        <a:t>Устройство</a:t>
                      </a:r>
                      <a:endParaRPr lang="ru-RU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b="1">
                          <a:effectLst/>
                        </a:rPr>
                        <a:t>Интерфейс</a:t>
                      </a:r>
                      <a:endParaRPr lang="ru-RU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b="1">
                          <a:effectLst/>
                        </a:rPr>
                        <a:t>IP-адрес</a:t>
                      </a:r>
                      <a:endParaRPr lang="ru-RU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b="1">
                          <a:effectLst/>
                        </a:rPr>
                        <a:t>Маска подсети </a:t>
                      </a:r>
                      <a:endParaRPr lang="ru-RU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ru-RU" sz="1050" b="1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b="1" dirty="0">
                          <a:effectLst/>
                        </a:rPr>
                        <a:t>Шлюз</a:t>
                      </a:r>
                      <a:endParaRPr lang="ru-RU" sz="105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3582674756"/>
                  </a:ext>
                </a:extLst>
              </a:tr>
              <a:tr h="184161">
                <a:tc rowSpan="5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R1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G0/0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192.168.0.1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255.255.255.0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dirty="0">
                          <a:effectLst/>
                        </a:rPr>
                        <a:t> </a:t>
                      </a:r>
                      <a:endParaRPr lang="ru-RU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4279769358"/>
                  </a:ext>
                </a:extLst>
              </a:tr>
              <a:tr h="18416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G0/1.11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192.168.1.1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255.255.255.0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2174324597"/>
                  </a:ext>
                </a:extLst>
              </a:tr>
              <a:tr h="18416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G0/1.3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192.168.3.1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255.255.255.0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1407470200"/>
                  </a:ext>
                </a:extLst>
              </a:tr>
              <a:tr h="18416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G0/2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10.53.0.10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255.255.255.0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2246725266"/>
                  </a:ext>
                </a:extLst>
              </a:tr>
              <a:tr h="18416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Tunel 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10.0.0.1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255.255.255.0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2383585493"/>
                  </a:ext>
                </a:extLst>
              </a:tr>
              <a:tr h="184161">
                <a:tc row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R2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G0/0/0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192.168.0.2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255.255.255.0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4188219697"/>
                  </a:ext>
                </a:extLst>
              </a:tr>
              <a:tr h="18416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G0/0/1.2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192.168.2.1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255.255.255.0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1840593048"/>
                  </a:ext>
                </a:extLst>
              </a:tr>
              <a:tr h="51652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</a:rPr>
                        <a:t>2001:db8:acad:2::1/64</a:t>
                      </a:r>
                      <a:endParaRPr lang="ru-RU" sz="105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940575403"/>
                  </a:ext>
                </a:extLst>
              </a:tr>
              <a:tr h="51652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</a:rPr>
                        <a:t>fe80::1</a:t>
                      </a:r>
                      <a:endParaRPr lang="ru-RU" sz="105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3768093603"/>
                  </a:ext>
                </a:extLst>
              </a:tr>
              <a:tr h="184161"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R3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G0/0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10.53.0.1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255.255.255.0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1509642174"/>
                  </a:ext>
                </a:extLst>
              </a:tr>
              <a:tr h="18416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G0/1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10.53.1.1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255.255.255.0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3178501725"/>
                  </a:ext>
                </a:extLst>
              </a:tr>
              <a:tr h="18416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G0/2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10.53.2.1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255.255.255.0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4104627022"/>
                  </a:ext>
                </a:extLst>
              </a:tr>
              <a:tr h="184161"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R4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G0/1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10.53.3.1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255.255.255.0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315866318"/>
                  </a:ext>
                </a:extLst>
              </a:tr>
              <a:tr h="18416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G0/2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10.53.2.2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255.255.255.0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3133413326"/>
                  </a:ext>
                </a:extLst>
              </a:tr>
              <a:tr h="184161"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R5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G0/1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10.53.4.2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255.255.255.0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1723934040"/>
                  </a:ext>
                </a:extLst>
              </a:tr>
              <a:tr h="18416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G0/2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10.53.3.2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255.255.255.0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1510890896"/>
                  </a:ext>
                </a:extLst>
              </a:tr>
              <a:tr h="184161"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R6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G0/1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10.53.1.2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255.255.255.0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1175967875"/>
                  </a:ext>
                </a:extLst>
              </a:tr>
              <a:tr h="18416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G0/2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10.53.4.1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255.255.255.0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dirty="0">
                          <a:effectLst/>
                        </a:rPr>
                        <a:t> </a:t>
                      </a:r>
                      <a:endParaRPr lang="ru-RU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2865900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3800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ED9D08-F94F-4C16-9D79-BAC02A1C7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Таблица адресации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7B9B7929-C0A5-4542-9085-1CEBB4D267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216579"/>
              </p:ext>
            </p:extLst>
          </p:nvPr>
        </p:nvGraphicFramePr>
        <p:xfrm>
          <a:off x="342900" y="1500187"/>
          <a:ext cx="8579643" cy="3620799"/>
        </p:xfrm>
        <a:graphic>
          <a:graphicData uri="http://schemas.openxmlformats.org/drawingml/2006/table">
            <a:tbl>
              <a:tblPr firstRow="1" firstCol="1" bandRow="1">
                <a:tableStyleId>{B8DDDD57-4484-4AAC-84D4-3C209E0F0921}</a:tableStyleId>
              </a:tblPr>
              <a:tblGrid>
                <a:gridCol w="1557097">
                  <a:extLst>
                    <a:ext uri="{9D8B030D-6E8A-4147-A177-3AD203B41FA5}">
                      <a16:colId xmlns:a16="http://schemas.microsoft.com/office/drawing/2014/main" val="3991703585"/>
                    </a:ext>
                  </a:extLst>
                </a:gridCol>
                <a:gridCol w="1551589">
                  <a:extLst>
                    <a:ext uri="{9D8B030D-6E8A-4147-A177-3AD203B41FA5}">
                      <a16:colId xmlns:a16="http://schemas.microsoft.com/office/drawing/2014/main" val="3317470077"/>
                    </a:ext>
                  </a:extLst>
                </a:gridCol>
                <a:gridCol w="2424702">
                  <a:extLst>
                    <a:ext uri="{9D8B030D-6E8A-4147-A177-3AD203B41FA5}">
                      <a16:colId xmlns:a16="http://schemas.microsoft.com/office/drawing/2014/main" val="1505016818"/>
                    </a:ext>
                  </a:extLst>
                </a:gridCol>
                <a:gridCol w="1618610">
                  <a:extLst>
                    <a:ext uri="{9D8B030D-6E8A-4147-A177-3AD203B41FA5}">
                      <a16:colId xmlns:a16="http://schemas.microsoft.com/office/drawing/2014/main" val="4269222294"/>
                    </a:ext>
                  </a:extLst>
                </a:gridCol>
                <a:gridCol w="1427645">
                  <a:extLst>
                    <a:ext uri="{9D8B030D-6E8A-4147-A177-3AD203B41FA5}">
                      <a16:colId xmlns:a16="http://schemas.microsoft.com/office/drawing/2014/main" val="2684063324"/>
                    </a:ext>
                  </a:extLst>
                </a:gridCol>
              </a:tblGrid>
              <a:tr h="2881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b="1">
                          <a:effectLst/>
                        </a:rPr>
                        <a:t>Устройство</a:t>
                      </a:r>
                      <a:endParaRPr lang="ru-RU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b="1">
                          <a:effectLst/>
                        </a:rPr>
                        <a:t>Интерфейс</a:t>
                      </a:r>
                      <a:endParaRPr lang="ru-RU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b="1">
                          <a:effectLst/>
                        </a:rPr>
                        <a:t>IP-адрес</a:t>
                      </a:r>
                      <a:endParaRPr lang="ru-RU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b="1">
                          <a:effectLst/>
                        </a:rPr>
                        <a:t>Маска подсети </a:t>
                      </a:r>
                      <a:endParaRPr lang="ru-RU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ru-RU" sz="1100" b="1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b="1" dirty="0">
                          <a:effectLst/>
                        </a:rPr>
                        <a:t>Шлюз</a:t>
                      </a:r>
                      <a:endParaRPr lang="ru-RU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8901324"/>
                  </a:ext>
                </a:extLst>
              </a:tr>
              <a:tr h="288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S1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VLAN 11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192.168.1.2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255.255.255.0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192.168.1.1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6486480"/>
                  </a:ext>
                </a:extLst>
              </a:tr>
              <a:tr h="288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S2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VLAN 2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192.168.2.2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255.255.255.0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192.168.2.1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5343933"/>
                  </a:ext>
                </a:extLst>
              </a:tr>
              <a:tr h="288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S3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VLAN 3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192.168.3.2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255.255.255.0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192.168.1.1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7467458"/>
                  </a:ext>
                </a:extLst>
              </a:tr>
              <a:tr h="288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PC1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NIC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75982799"/>
                  </a:ext>
                </a:extLst>
              </a:tr>
              <a:tr h="288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PC2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NIC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6778724"/>
                  </a:ext>
                </a:extLst>
              </a:tr>
              <a:tr h="288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VK1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NIC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912949"/>
                  </a:ext>
                </a:extLst>
              </a:tr>
              <a:tr h="288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VK2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NIC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0255575"/>
                  </a:ext>
                </a:extLst>
              </a:tr>
              <a:tr h="288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TV1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NIC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354145"/>
                  </a:ext>
                </a:extLst>
              </a:tr>
              <a:tr h="288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TV2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NIC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9332889"/>
                  </a:ext>
                </a:extLst>
              </a:tr>
              <a:tr h="288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Host-VK-1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192.168.3.3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255.255.255.0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</a:rPr>
                        <a:t>192.168.</a:t>
                      </a:r>
                      <a:r>
                        <a:rPr lang="en-US" sz="1100">
                          <a:effectLst/>
                        </a:rPr>
                        <a:t>1</a:t>
                      </a:r>
                      <a:r>
                        <a:rPr lang="ru-RU" sz="1100">
                          <a:effectLst/>
                        </a:rPr>
                        <a:t>.</a:t>
                      </a:r>
                      <a:r>
                        <a:rPr lang="en-US" sz="1100">
                          <a:effectLst/>
                        </a:rPr>
                        <a:t>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0332538"/>
                  </a:ext>
                </a:extLst>
              </a:tr>
              <a:tr h="288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Host-TV-1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2001:DB8:ACAD:2::2\64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 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9918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8730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439" name="Google Shape;439;p99"/>
          <p:cNvGraphicFramePr/>
          <p:nvPr/>
        </p:nvGraphicFramePr>
        <p:xfrm>
          <a:off x="952500" y="1718400"/>
          <a:ext cx="7239000" cy="1775848"/>
        </p:xfrm>
        <a:graphic>
          <a:graphicData uri="http://schemas.openxmlformats.org/drawingml/2006/table">
            <a:tbl>
              <a:tblPr>
                <a:noFill/>
                <a:tableStyleId>{B8DDDD57-4484-4AAC-84D4-3C209E0F0921}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40" name="Google Shape;440;p99"/>
          <p:cNvGrpSpPr/>
          <p:nvPr/>
        </p:nvGrpSpPr>
        <p:grpSpPr>
          <a:xfrm>
            <a:off x="3633259" y="1248968"/>
            <a:ext cx="5534664" cy="2335504"/>
            <a:chOff x="4729635" y="887067"/>
            <a:chExt cx="3375207" cy="1399343"/>
          </a:xfrm>
        </p:grpSpPr>
        <p:pic>
          <p:nvPicPr>
            <p:cNvPr id="441" name="Google Shape;441;p9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442" name="Google Shape;442;p99"/>
            <p:cNvSpPr txBox="1"/>
            <p:nvPr/>
          </p:nvSpPr>
          <p:spPr>
            <a:xfrm>
              <a:off x="5208319" y="1064138"/>
              <a:ext cx="2869500" cy="102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100" b="1">
                  <a:solidFill>
                    <a:schemeClr val="dk1"/>
                  </a:solidFill>
                </a:rPr>
                <a:t>Оцените работу над проектом и ответьте на вопросы:</a:t>
              </a:r>
              <a:endParaRPr sz="1100" b="1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У вас получилось достичь цели и выполнить все задачи?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Что далось легко, а с чем возникли трудности?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Сколько времени занял проект?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Насколько полезным оказался для вас проект от 1 до 10?</a:t>
              </a:r>
              <a:endParaRPr sz="110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 = я не научился ничему новому</a:t>
              </a:r>
              <a:endParaRPr sz="110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10 = очень полезно, я получил новый опыт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Остались ли у вас вопросы по проекту?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Как вы планируете развиваться дальше?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00"/>
          <p:cNvPicPr preferRelativeResize="0"/>
          <p:nvPr/>
        </p:nvPicPr>
        <p:blipFill rotWithShape="1">
          <a:blip r:embed="rId3">
            <a:alphaModFix/>
          </a:blip>
          <a:srcRect l="10873" b="29922"/>
          <a:stretch/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00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100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100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100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100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3" name="Google Shape;453;p100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454" name="Google Shape;454;p1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455" name="Google Shape;455;p100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Слайд с конфигом</a:t>
            </a:r>
            <a:endParaRPr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A483CAD-7723-44C7-A8F7-65E04E9282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850" y="1022400"/>
            <a:ext cx="8858175" cy="3949146"/>
          </a:xfrm>
        </p:spPr>
        <p:txBody>
          <a:bodyPr/>
          <a:lstStyle/>
          <a:p>
            <a:endParaRPr lang="ru-RU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34"/>
          <p:cNvSpPr txBox="1">
            <a:spLocks noGrp="1"/>
          </p:cNvSpPr>
          <p:nvPr>
            <p:ph type="title"/>
          </p:nvPr>
        </p:nvSpPr>
        <p:spPr>
          <a:xfrm>
            <a:off x="654850" y="40114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857" name="Google Shape;857;p134"/>
          <p:cNvGraphicFramePr/>
          <p:nvPr/>
        </p:nvGraphicFramePr>
        <p:xfrm>
          <a:off x="654850" y="1367200"/>
          <a:ext cx="7834275" cy="2966490"/>
        </p:xfrm>
        <a:graphic>
          <a:graphicData uri="http://schemas.openxmlformats.org/drawingml/2006/table">
            <a:tbl>
              <a:tblPr>
                <a:noFill/>
                <a:tableStyleId>{B8DDDD57-4484-4AAC-84D4-3C209E0F0921}</a:tableStyleId>
              </a:tblPr>
              <a:tblGrid>
                <a:gridCol w="2269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7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3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83" name="Google Shape;3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4"/>
          <p:cNvSpPr txBox="1">
            <a:spLocks noGrp="1"/>
          </p:cNvSpPr>
          <p:nvPr>
            <p:ph type="title"/>
          </p:nvPr>
        </p:nvSpPr>
        <p:spPr>
          <a:xfrm>
            <a:off x="500550" y="8212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>
              <a:buSzPts val="1100"/>
            </a:pPr>
            <a:r>
              <a:rPr lang="ru" sz="3000" dirty="0"/>
              <a:t>Тема: </a:t>
            </a:r>
            <a:r>
              <a:rPr lang="ru-RU" sz="280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Проектирование модели сети с использованием </a:t>
            </a:r>
            <a:r>
              <a:rPr lang="ru-RU" sz="280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dual</a:t>
            </a:r>
            <a:r>
              <a:rPr lang="ru-RU" sz="280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-стека протоколов IPv4/v6</a:t>
            </a:r>
            <a:br>
              <a:rPr lang="ru-RU" sz="2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30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1" name="Google Shape;391;p94"/>
          <p:cNvSpPr txBox="1"/>
          <p:nvPr/>
        </p:nvSpPr>
        <p:spPr>
          <a:xfrm>
            <a:off x="3899475" y="2746326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Сенцов Андрей</a:t>
            </a:r>
            <a:endParaRPr sz="23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94"/>
          <p:cNvSpPr txBox="1"/>
          <p:nvPr/>
        </p:nvSpPr>
        <p:spPr>
          <a:xfrm>
            <a:off x="3899475" y="3122213"/>
            <a:ext cx="53373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 Medium"/>
                <a:ea typeface="Roboto Medium"/>
                <a:cs typeface="Roboto Medium"/>
                <a:sym typeface="Roboto Medium"/>
              </a:rPr>
              <a:t>Мне 41 год, работаю в сфере 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IT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 более 20 лет, последние 7 лет в должности системный администратор.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255E7E-BADB-4704-AA69-14AC41A36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025" y="2825526"/>
            <a:ext cx="2194750" cy="21718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План защиты</a:t>
            </a:r>
            <a:endParaRPr dirty="0"/>
          </a:p>
        </p:txBody>
      </p:sp>
      <p:sp>
        <p:nvSpPr>
          <p:cNvPr id="398" name="Google Shape;398;p95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95"/>
          <p:cNvCxnSpPr>
            <a:stCxn id="399" idx="1"/>
            <a:endCxn id="400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95"/>
          <p:cNvCxnSpPr>
            <a:stCxn id="400" idx="1"/>
            <a:endCxn id="401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95"/>
          <p:cNvCxnSpPr>
            <a:stCxn id="401" idx="1"/>
            <a:endCxn id="406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6" name="Google Shape;406;p95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 dirty="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2" name="Google Shape;412;p96"/>
          <p:cNvGraphicFramePr/>
          <p:nvPr>
            <p:extLst>
              <p:ext uri="{D42A27DB-BD31-4B8C-83A1-F6EECF244321}">
                <p14:modId xmlns:p14="http://schemas.microsoft.com/office/powerpoint/2010/main" val="3267157023"/>
              </p:ext>
            </p:extLst>
          </p:nvPr>
        </p:nvGraphicFramePr>
        <p:xfrm>
          <a:off x="952500" y="2382125"/>
          <a:ext cx="7239000" cy="2150722"/>
        </p:xfrm>
        <a:graphic>
          <a:graphicData uri="http://schemas.openxmlformats.org/drawingml/2006/table">
            <a:tbl>
              <a:tblPr>
                <a:noFill/>
                <a:tableStyleId>{B8DDDD57-4484-4AAC-84D4-3C209E0F0921}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Реализовать  технологии </a:t>
                      </a:r>
                      <a:r>
                        <a:rPr lang="en-US" dirty="0"/>
                        <a:t>DHCP</a:t>
                      </a:r>
                      <a:r>
                        <a:rPr lang="ru-RU" dirty="0"/>
                        <a:t>, </a:t>
                      </a:r>
                      <a:r>
                        <a:rPr lang="en-US" dirty="0"/>
                        <a:t>NAT, VLAN </a:t>
                      </a:r>
                      <a:r>
                        <a:rPr lang="ru-RU" dirty="0"/>
                        <a:t>в локальной сети: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Поднять сервер </a:t>
                      </a:r>
                      <a:r>
                        <a:rPr lang="en-US" dirty="0"/>
                        <a:t>DHCP ipv4 </a:t>
                      </a:r>
                      <a:r>
                        <a:rPr lang="ru-RU" dirty="0"/>
                        <a:t>и</a:t>
                      </a:r>
                      <a:r>
                        <a:rPr lang="en-US" dirty="0"/>
                        <a:t> ipv6 </a:t>
                      </a:r>
                      <a:r>
                        <a:rPr lang="ru-RU" dirty="0"/>
                        <a:t>на маршрутизаторе </a:t>
                      </a:r>
                      <a:r>
                        <a:rPr lang="en-US" dirty="0"/>
                        <a:t>cisco</a:t>
                      </a:r>
                      <a:endParaRPr lang="ru-RU"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84C507-0345-476E-8E73-C0DB0BD8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планировалось: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4A1D09-218F-40C5-95A4-6D07B0695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0650" indent="0">
              <a:buNone/>
            </a:pPr>
            <a:r>
              <a:rPr lang="ru-RU" sz="1600" dirty="0">
                <a:solidFill>
                  <a:srgbClr val="7030A0"/>
                </a:solidFill>
                <a:latin typeface="+mn-lt"/>
              </a:rPr>
              <a:t>1. </a:t>
            </a:r>
            <a:r>
              <a:rPr lang="ru-RU" sz="1400" dirty="0">
                <a:latin typeface="+mn-lt"/>
              </a:rPr>
              <a:t>Создание небольшой сети в эмуляторе </a:t>
            </a:r>
            <a:r>
              <a:rPr lang="en-US" sz="1400" dirty="0">
                <a:latin typeface="+mn-lt"/>
              </a:rPr>
              <a:t>CTP</a:t>
            </a:r>
            <a:endParaRPr lang="ru-RU" sz="1400" dirty="0">
              <a:latin typeface="+mn-lt"/>
            </a:endParaRPr>
          </a:p>
          <a:p>
            <a:pPr marL="120650" indent="0">
              <a:buNone/>
            </a:pPr>
            <a:r>
              <a:rPr lang="ru-RU" sz="1600" dirty="0">
                <a:solidFill>
                  <a:srgbClr val="7030A0"/>
                </a:solidFill>
                <a:latin typeface="+mn-lt"/>
              </a:rPr>
              <a:t>2. </a:t>
            </a:r>
            <a:r>
              <a:rPr lang="ru-RU" sz="1400" dirty="0">
                <a:latin typeface="+mn-lt"/>
              </a:rPr>
              <a:t>Настройка сервера </a:t>
            </a:r>
            <a:r>
              <a:rPr lang="en-US" sz="1400" dirty="0">
                <a:latin typeface="+mn-lt"/>
              </a:rPr>
              <a:t>DHCP ipv4</a:t>
            </a:r>
            <a:r>
              <a:rPr lang="ru-RU" sz="1400" dirty="0">
                <a:latin typeface="+mn-lt"/>
              </a:rPr>
              <a:t> для локальной сети и системы видеонаблюдения</a:t>
            </a:r>
          </a:p>
          <a:p>
            <a:pPr marL="120650" indent="0">
              <a:buNone/>
            </a:pPr>
            <a:r>
              <a:rPr lang="ru-RU" sz="1600" dirty="0">
                <a:solidFill>
                  <a:srgbClr val="7030A0"/>
                </a:solidFill>
                <a:latin typeface="+mn-lt"/>
              </a:rPr>
              <a:t>3. </a:t>
            </a:r>
            <a:r>
              <a:rPr lang="ru-RU" sz="1400" dirty="0">
                <a:latin typeface="+mn-lt"/>
              </a:rPr>
              <a:t>Настройка сервера </a:t>
            </a:r>
            <a:r>
              <a:rPr lang="en-US" sz="1400" dirty="0">
                <a:latin typeface="+mn-lt"/>
              </a:rPr>
              <a:t>DHCP ipv4\ipv6 </a:t>
            </a:r>
            <a:r>
              <a:rPr lang="ru-RU" sz="1400" dirty="0">
                <a:latin typeface="+mn-lt"/>
              </a:rPr>
              <a:t>для системы отельного телевидения</a:t>
            </a:r>
            <a:endParaRPr lang="en-US" sz="1400" dirty="0">
              <a:latin typeface="+mn-lt"/>
            </a:endParaRPr>
          </a:p>
          <a:p>
            <a:pPr marL="120650" indent="0">
              <a:buNone/>
            </a:pPr>
            <a:r>
              <a:rPr lang="en-US" sz="1600" dirty="0">
                <a:solidFill>
                  <a:srgbClr val="7030A0"/>
                </a:solidFill>
                <a:latin typeface="+mn-lt"/>
              </a:rPr>
              <a:t>4. </a:t>
            </a:r>
            <a:r>
              <a:rPr lang="ru-RU" sz="1400" dirty="0">
                <a:solidFill>
                  <a:schemeClr val="tx1"/>
                </a:solidFill>
                <a:latin typeface="+mn-lt"/>
              </a:rPr>
              <a:t>Настройка 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NAT</a:t>
            </a:r>
            <a:r>
              <a:rPr lang="ru-RU" sz="1400" dirty="0">
                <a:solidFill>
                  <a:schemeClr val="tx1"/>
                </a:solidFill>
                <a:latin typeface="+mn-lt"/>
              </a:rPr>
              <a:t> на роутере, который получает адрес от провайдера</a:t>
            </a:r>
          </a:p>
          <a:p>
            <a:pPr marL="120650" indent="0">
              <a:buNone/>
            </a:pPr>
            <a:r>
              <a:rPr lang="ru-RU" sz="1400" dirty="0">
                <a:solidFill>
                  <a:srgbClr val="7030A0"/>
                </a:solidFill>
                <a:latin typeface="+mn-lt"/>
              </a:rPr>
              <a:t>5. </a:t>
            </a:r>
            <a:r>
              <a:rPr lang="ru-RU" sz="1400" dirty="0">
                <a:solidFill>
                  <a:schemeClr val="tx1"/>
                </a:solidFill>
                <a:latin typeface="+mn-lt"/>
              </a:rPr>
              <a:t>Разделение локальной сети на подсети с использованием технологии 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VLAN</a:t>
            </a:r>
            <a:endParaRPr lang="ru-RU" sz="1400" dirty="0">
              <a:solidFill>
                <a:schemeClr val="tx1"/>
              </a:solidFill>
              <a:latin typeface="+mn-lt"/>
            </a:endParaRPr>
          </a:p>
          <a:p>
            <a:pPr marL="120650" indent="0">
              <a:buNone/>
            </a:pPr>
            <a:r>
              <a:rPr lang="ru-RU" sz="1400" dirty="0">
                <a:solidFill>
                  <a:srgbClr val="7030A0"/>
                </a:solidFill>
                <a:latin typeface="+mn-lt"/>
              </a:rPr>
              <a:t>6. </a:t>
            </a:r>
            <a:r>
              <a:rPr lang="ru-RU" sz="1400" dirty="0">
                <a:solidFill>
                  <a:schemeClr val="tx1"/>
                </a:solidFill>
                <a:latin typeface="+mn-lt"/>
              </a:rPr>
              <a:t>Соединение двух сегментов сети с помощью статической маршрутизации</a:t>
            </a:r>
          </a:p>
          <a:p>
            <a:pPr marL="120650" indent="0">
              <a:buNone/>
            </a:pPr>
            <a:r>
              <a:rPr lang="ru-RU" sz="1400" dirty="0">
                <a:solidFill>
                  <a:srgbClr val="7030A0"/>
                </a:solidFill>
                <a:latin typeface="+mn-lt"/>
              </a:rPr>
              <a:t>7. </a:t>
            </a:r>
            <a:r>
              <a:rPr lang="ru-RU" sz="1400" dirty="0">
                <a:solidFill>
                  <a:schemeClr val="tx1"/>
                </a:solidFill>
                <a:latin typeface="+mn-lt"/>
              </a:rPr>
              <a:t>Реализация динамической маршрутизации 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OSPF</a:t>
            </a:r>
            <a:r>
              <a:rPr lang="ru-RU" sz="1400" dirty="0">
                <a:solidFill>
                  <a:schemeClr val="tx1"/>
                </a:solidFill>
                <a:latin typeface="+mn-lt"/>
              </a:rPr>
              <a:t> на сегменте провайдера</a:t>
            </a:r>
          </a:p>
          <a:p>
            <a:pPr marL="120650" indent="0">
              <a:buNone/>
            </a:pPr>
            <a:r>
              <a:rPr lang="ru-RU" sz="1400" dirty="0">
                <a:solidFill>
                  <a:srgbClr val="FF0000"/>
                </a:solidFill>
                <a:latin typeface="+mn-lt"/>
              </a:rPr>
              <a:t>8. </a:t>
            </a:r>
            <a:r>
              <a:rPr lang="ru-RU" sz="1400" dirty="0">
                <a:solidFill>
                  <a:schemeClr val="tx1"/>
                </a:solidFill>
                <a:latin typeface="+mn-lt"/>
              </a:rPr>
              <a:t>Поднять туннель 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GRE</a:t>
            </a:r>
            <a:r>
              <a:rPr lang="ru-RU" sz="1400" dirty="0">
                <a:solidFill>
                  <a:schemeClr val="tx1"/>
                </a:solidFill>
                <a:latin typeface="+mn-lt"/>
              </a:rPr>
              <a:t> от локальной сети до интернет провайдера</a:t>
            </a:r>
          </a:p>
          <a:p>
            <a:pPr marL="120650" indent="0">
              <a:buNone/>
            </a:pPr>
            <a:endParaRPr lang="ru-RU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5582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425" name="Google Shape;425;p97"/>
          <p:cNvGraphicFramePr/>
          <p:nvPr>
            <p:extLst>
              <p:ext uri="{D42A27DB-BD31-4B8C-83A1-F6EECF244321}">
                <p14:modId xmlns:p14="http://schemas.microsoft.com/office/powerpoint/2010/main" val="3034099988"/>
              </p:ext>
            </p:extLst>
          </p:nvPr>
        </p:nvGraphicFramePr>
        <p:xfrm>
          <a:off x="842963" y="1897774"/>
          <a:ext cx="7348537" cy="2802814"/>
        </p:xfrm>
        <a:graphic>
          <a:graphicData uri="http://schemas.openxmlformats.org/drawingml/2006/table">
            <a:tbl>
              <a:tblPr>
                <a:noFill/>
                <a:tableStyleId>{B8DDDD57-4484-4AAC-84D4-3C209E0F0921}</a:tableStyleId>
              </a:tblPr>
              <a:tblGrid>
                <a:gridCol w="496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1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32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VLAN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32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/>
                        <a:t>Роутер на палочке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6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DHCP ipv4\ipv6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221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"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NAT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OSPF</a:t>
                      </a:r>
                      <a:endParaRPr lang="ru-RU" sz="1600"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92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grpSp>
        <p:nvGrpSpPr>
          <p:cNvPr id="431" name="Google Shape;431;p98"/>
          <p:cNvGrpSpPr/>
          <p:nvPr/>
        </p:nvGrpSpPr>
        <p:grpSpPr>
          <a:xfrm>
            <a:off x="3680645" y="990703"/>
            <a:ext cx="5151638" cy="2178707"/>
            <a:chOff x="3450575" y="752750"/>
            <a:chExt cx="5006451" cy="2031050"/>
          </a:xfrm>
        </p:grpSpPr>
        <p:pic>
          <p:nvPicPr>
            <p:cNvPr id="432" name="Google Shape;432;p9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50575" y="752750"/>
              <a:ext cx="5006451" cy="2031050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433" name="Google Shape;433;p98"/>
            <p:cNvSpPr txBox="1"/>
            <p:nvPr/>
          </p:nvSpPr>
          <p:spPr>
            <a:xfrm>
              <a:off x="4199565" y="956335"/>
              <a:ext cx="4065000" cy="154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>
                  <a:latin typeface="Roboto"/>
                  <a:ea typeface="Roboto"/>
                  <a:cs typeface="Roboto"/>
                  <a:sym typeface="Roboto"/>
                </a:rPr>
                <a:t>Разместите на слайде(-ах) </a:t>
              </a:r>
              <a:r>
                <a:rPr lang="ru" sz="12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артефакты проекта: </a:t>
              </a:r>
              <a:endParaRPr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код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схемы (архитектура, БД)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ссылки на файлы в репозитории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скрины экранов приложения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фото или видео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Либо продемонстрируйте проект отдельно.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47015C-E626-44DD-9FE9-538AC6DAC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3228"/>
            <a:ext cx="8520600" cy="382198"/>
          </a:xfrm>
        </p:spPr>
        <p:txBody>
          <a:bodyPr/>
          <a:lstStyle/>
          <a:p>
            <a:r>
              <a:rPr lang="ru-RU" dirty="0"/>
              <a:t>Структурная схема сети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B2F20A-1DF5-4656-A7B6-429D1F0E6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705"/>
            <a:ext cx="9144000" cy="471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2296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4886</TotalTime>
  <Words>543</Words>
  <Application>Microsoft Office PowerPoint</Application>
  <PresentationFormat>Экран (16:9)</PresentationFormat>
  <Paragraphs>221</Paragraphs>
  <Slides>16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5</vt:i4>
      </vt:variant>
      <vt:variant>
        <vt:lpstr>Заголовки слайдов</vt:lpstr>
      </vt:variant>
      <vt:variant>
        <vt:i4>16</vt:i4>
      </vt:variant>
    </vt:vector>
  </HeadingPairs>
  <TitlesOfParts>
    <vt:vector size="26" baseType="lpstr">
      <vt:lpstr>Arial</vt:lpstr>
      <vt:lpstr>Roboto Medium</vt:lpstr>
      <vt:lpstr>Roboto</vt:lpstr>
      <vt:lpstr>Calibri</vt:lpstr>
      <vt:lpstr>Courier New</vt:lpstr>
      <vt:lpstr>Светлая тема</vt:lpstr>
      <vt:lpstr>Светлая тема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Проектирование модели сети с использованием dual-стека протоколов IPv4/v6    </vt:lpstr>
      <vt:lpstr>План защиты</vt:lpstr>
      <vt:lpstr>Презентация PowerPoint</vt:lpstr>
      <vt:lpstr>Что планировалось:</vt:lpstr>
      <vt:lpstr>Какие технологии использовались </vt:lpstr>
      <vt:lpstr>Что получилось</vt:lpstr>
      <vt:lpstr>Структурная схема сети</vt:lpstr>
      <vt:lpstr>Таблица адресации</vt:lpstr>
      <vt:lpstr>Таблица адресации</vt:lpstr>
      <vt:lpstr>Выводы </vt:lpstr>
      <vt:lpstr>Презентация PowerPoint</vt:lpstr>
      <vt:lpstr>Спасибо за внимание!</vt:lpstr>
      <vt:lpstr>Слайд с конфигом</vt:lpstr>
      <vt:lpstr>Слайд с таблицей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Admin</cp:lastModifiedBy>
  <cp:revision>6</cp:revision>
  <dcterms:modified xsi:type="dcterms:W3CDTF">2025-02-15T17:23:59Z</dcterms:modified>
</cp:coreProperties>
</file>